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showSpecialPlsOnTitleSld="0">
  <p:sldMasterIdLst>
    <p:sldMasterId id="2147483648" r:id="rId1"/>
  </p:sldMasterIdLst>
  <p:notesMasterIdLst>
    <p:notesMasterId r:id="rId4"/>
  </p:notesMasterIdLst>
  <p:handoutMasterIdLst>
    <p:handoutMasterId r:id="rId31"/>
  </p:handoutMasterIdLst>
  <p:sldIdLst>
    <p:sldId id="536" r:id="rId3"/>
    <p:sldId id="483" r:id="rId5"/>
    <p:sldId id="482" r:id="rId6"/>
    <p:sldId id="474" r:id="rId7"/>
    <p:sldId id="583" r:id="rId8"/>
    <p:sldId id="503" r:id="rId9"/>
    <p:sldId id="565" r:id="rId10"/>
    <p:sldId id="498" r:id="rId11"/>
    <p:sldId id="499" r:id="rId12"/>
    <p:sldId id="603" r:id="rId13"/>
    <p:sldId id="501" r:id="rId14"/>
    <p:sldId id="563" r:id="rId15"/>
    <p:sldId id="553" r:id="rId16"/>
    <p:sldId id="496" r:id="rId17"/>
    <p:sldId id="489" r:id="rId18"/>
    <p:sldId id="564" r:id="rId19"/>
    <p:sldId id="488" r:id="rId20"/>
    <p:sldId id="470" r:id="rId21"/>
    <p:sldId id="604" r:id="rId22"/>
    <p:sldId id="605" r:id="rId23"/>
    <p:sldId id="584" r:id="rId24"/>
    <p:sldId id="456" r:id="rId25"/>
    <p:sldId id="471" r:id="rId26"/>
    <p:sldId id="472" r:id="rId27"/>
    <p:sldId id="473" r:id="rId28"/>
    <p:sldId id="581" r:id="rId29"/>
    <p:sldId id="582" r:id="rId3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88" d="100"/>
          <a:sy n="88" d="100"/>
        </p:scale>
        <p:origin x="948" y="66"/>
      </p:cViewPr>
      <p:guideLst>
        <p:guide orient="horz" pos="2444"/>
        <p:guide pos="3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endParaRPr lang="en-US" altLang="zh-CN" dirty="0" smtClean="0"/>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endParaRPr lang="en-US" altLang="zh-CN" dirty="0" smtClean="0"/>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endParaRPr lang="zh-CN" altLang="en-US" dirty="0" smtClean="0"/>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35.wmf"/><Relationship Id="rId2" Type="http://schemas.openxmlformats.org/officeDocument/2006/relationships/oleObject" Target="../embeddings/oleObject7.bin"/><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36.wmf"/><Relationship Id="rId1"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wmf"/><Relationship Id="rId5" Type="http://schemas.openxmlformats.org/officeDocument/2006/relationships/oleObject" Target="../embeddings/oleObject11.bin"/><Relationship Id="rId4" Type="http://schemas.openxmlformats.org/officeDocument/2006/relationships/image" Target="../media/image39.png"/><Relationship Id="rId3" Type="http://schemas.openxmlformats.org/officeDocument/2006/relationships/image" Target="../media/image38.wmf"/><Relationship Id="rId2" Type="http://schemas.openxmlformats.org/officeDocument/2006/relationships/oleObject" Target="../embeddings/oleObject10.bin"/><Relationship Id="rId11" Type="http://schemas.openxmlformats.org/officeDocument/2006/relationships/notesSlide" Target="../notesSlides/notesSlide14.xml"/><Relationship Id="rId10" Type="http://schemas.openxmlformats.org/officeDocument/2006/relationships/vmlDrawing" Target="../drawings/vmlDrawing5.v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wmf"/><Relationship Id="rId1"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2.tiff"/><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3.tiff"/><Relationship Id="rId2" Type="http://schemas.openxmlformats.org/officeDocument/2006/relationships/image" Target="../media/image56.png"/><Relationship Id="rId1" Type="http://schemas.openxmlformats.org/officeDocument/2006/relationships/image" Target="../media/image2.tiff"/></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image" Target="../media/image61.jpe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tiff"/><Relationship Id="rId7" Type="http://schemas.openxmlformats.org/officeDocument/2006/relationships/image" Target="../media/image4.tiff"/><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0" Type="http://schemas.openxmlformats.org/officeDocument/2006/relationships/notesSlide" Target="../notesSlides/notesSlide26.xml"/><Relationship Id="rId1"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4" Type="http://schemas.openxmlformats.org/officeDocument/2006/relationships/notesSlide" Target="../notesSlides/notesSlide6.xml"/><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endParaRPr lang="en-US" altLang="zh-CN" sz="3600">
              <a:latin typeface="Times New Roman" panose="02020603050405020304" pitchFamily="18" charset="0"/>
            </a:endParaRP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endParaRPr lang="en-US" altLang="zh-CN"/>
          </a:p>
          <a:p>
            <a:pPr algn="ctr"/>
            <a:r>
              <a:rPr lang="en-US" altLang="zh-CN"/>
              <a:t> 2018.01.10</a:t>
            </a:r>
            <a:endParaRPr lang="en-US" altLang="zh-CN"/>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endParaRPr lang="en-US" altLang="zh-CN" sz="2400"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endParaRPr lang="en-US" altLang="zh-CN" sz="1400" b="1" dirty="0"/>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solid element(C3D8R)</a:t>
            </a:r>
            <a:endParaRPr lang="zh-CN" altLang="en-US" sz="1400" dirty="0">
              <a:latin typeface="宋体" panose="02010600030101010101" pitchFamily="2" charset="-122"/>
            </a:endParaRP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endParaRPr lang="zh-CN" altLang="en-US" sz="1400" dirty="0">
              <a:latin typeface="Arial" panose="020B0604020202020204" pitchFamily="34" charset="0"/>
            </a:endParaRPr>
          </a:p>
          <a:p>
            <a:r>
              <a:rPr lang="zh-CN" altLang="en-US" sz="1400" dirty="0">
                <a:latin typeface="Arial" panose="020B0604020202020204" pitchFamily="34" charset="0"/>
              </a:rPr>
              <a:t>• 线性和非线性力学行为 (大变形及弹塑性材料的力学响应).</a:t>
            </a:r>
            <a:endParaRPr lang="zh-CN" altLang="en-US" sz="1400" dirty="0">
              <a:latin typeface="Arial" panose="020B0604020202020204" pitchFamily="34" charset="0"/>
            </a:endParaRPr>
          </a:p>
          <a:p>
            <a:r>
              <a:rPr lang="zh-CN" altLang="en-US" sz="1400" dirty="0">
                <a:latin typeface="Arial" panose="020B0604020202020204" pitchFamily="34" charset="0"/>
              </a:rPr>
              <a:t>• 厚度渐变(单元为三维几何图形)</a:t>
            </a:r>
            <a:endParaRPr lang="zh-CN" altLang="en-US" sz="1400" dirty="0">
              <a:latin typeface="Arial" panose="020B0604020202020204" pitchFamily="34" charset="0"/>
            </a:endParaRPr>
          </a:p>
          <a:p>
            <a:r>
              <a:rPr lang="zh-CN" altLang="en-US" sz="1400" dirty="0">
                <a:latin typeface="Arial" panose="020B0604020202020204" pitchFamily="34" charset="0"/>
              </a:rPr>
              <a:t>• 比常规壳更加精确的接触模型(考虑单元两边的接触及厚度变化)</a:t>
            </a:r>
            <a:endParaRPr lang="zh-CN" altLang="en-US" sz="1400" dirty="0">
              <a:latin typeface="Arial" panose="020B0604020202020204" pitchFamily="34" charset="0"/>
            </a:endParaRPr>
          </a:p>
          <a:p>
            <a:r>
              <a:rPr lang="zh-CN" altLang="en-US" sz="1400" dirty="0">
                <a:latin typeface="Arial" panose="020B0604020202020204" pitchFamily="34" charset="0"/>
              </a:rPr>
              <a:t>• 堆叠。(在对复合材料层合板厚度方向上的模拟能得到更加精确的结果)</a:t>
            </a:r>
            <a:endParaRPr lang="zh-CN" altLang="en-US" sz="1400" dirty="0">
              <a:latin typeface="Arial" panose="020B0604020202020204" pitchFamily="34" charset="0"/>
            </a:endParaRPr>
          </a:p>
          <a:p>
            <a:r>
              <a:rPr lang="zh-CN" altLang="en-US" sz="1400" dirty="0">
                <a:latin typeface="Arial" panose="020B0604020202020204" pitchFamily="34" charset="0"/>
              </a:rPr>
              <a:t> </a:t>
            </a:r>
            <a:endParaRPr lang="zh-CN" altLang="en-US" sz="1400" dirty="0">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endParaRPr lang="zh-CN" altLang="en-US" sz="1200" b="0" dirty="0">
                        <a:solidFill>
                          <a:srgbClr val="FFFFFF"/>
                        </a:solidFill>
                        <a:latin typeface="Calibri" panose="020F0502020204030204" charset="0"/>
                        <a:sym typeface="+mn-ea"/>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endParaRPr lang="zh-CN" altLang="en-US" sz="1400" b="0" dirty="0">
                        <a:solidFill>
                          <a:srgbClr val="FFFFFF"/>
                        </a:solidFill>
                        <a:latin typeface="Calibri" panose="020F0502020204030204" charset="0"/>
                      </a:endParaRP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(C3D8R)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393065">
                <a:tc vMerge="1">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(SC8R)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40386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endParaRPr lang="zh-CN" altLang="en-US" sz="1400" b="1" dirty="0"/>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endParaRPr lang="zh-CN" altLang="en-US" sz="1400"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endParaRPr lang="zh-CN" altLang="en-US" sz="1200" dirty="0">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10" name="" r:id="rId2" imgW="800100" imgH="228600" progId="Equation.3">
                  <p:embed/>
                </p:oleObj>
              </mc:Choice>
              <mc:Fallback>
                <p:oleObj name="" r:id="rId2" imgW="800100" imgH="228600" progId="Equation.3">
                  <p:embed/>
                  <p:pic>
                    <p:nvPicPr>
                      <p:cNvPr id="0" name="图片 3075"/>
                      <p:cNvPicPr/>
                      <p:nvPr/>
                    </p:nvPicPr>
                    <p:blipFill>
                      <a:blip r:embed="rId3"/>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endParaRPr lang="zh-CN" altLang="en-US" sz="1400" dirty="0">
              <a:latin typeface="Arial" panose="020B0604020202020204" pitchFamily="34" charset="0"/>
            </a:endParaRPr>
          </a:p>
          <a:p>
            <a:r>
              <a:rPr lang="zh-CN" altLang="en-US" sz="1400" dirty="0">
                <a:latin typeface="Arial" panose="020B0604020202020204" pitchFamily="34" charset="0"/>
              </a:rPr>
              <a:t>28394.6</a:t>
            </a:r>
            <a:r>
              <a:rPr lang="en-US" altLang="zh-CN" sz="1400" dirty="0">
                <a:latin typeface="Arial" panose="020B0604020202020204" pitchFamily="34" charset="0"/>
              </a:rPr>
              <a:t>N</a:t>
            </a:r>
            <a:endParaRPr lang="en-US" altLang="zh-CN" sz="1400" dirty="0">
              <a:latin typeface="Arial" panose="020B0604020202020204" pitchFamily="34" charset="0"/>
            </a:endParaRP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endParaRPr lang="en-US" altLang="zh-CN" sz="14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147" name="" r:id="rId1" imgW="457200" imgH="177165" progId="Equation.KSEE3">
                  <p:embed/>
                </p:oleObj>
              </mc:Choice>
              <mc:Fallback>
                <p:oleObj name="" r:id="rId1" imgW="457200" imgH="177165" progId="Equation.KSEE3">
                  <p:embed/>
                  <p:pic>
                    <p:nvPicPr>
                      <p:cNvPr id="0" name="图片 3073"/>
                      <p:cNvPicPr/>
                      <p:nvPr/>
                    </p:nvPicPr>
                    <p:blipFill>
                      <a:blip r:embed="rId2"/>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endParaRPr lang="en-US" altLang="zh-CN" sz="1400">
              <a:latin typeface="Times New Roman" panose="02020603050405020304" pitchFamily="18" charset="0"/>
            </a:endParaRP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endParaRPr lang="en-US" altLang="zh-CN" sz="1400">
              <a:latin typeface="Times New Roman" panose="02020603050405020304" pitchFamily="18" charset="0"/>
            </a:endParaRP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endParaRPr lang="en-US" altLang="zh-CN" sz="1800">
              <a:latin typeface="Times New Roman" panose="02020603050405020304" pitchFamily="18" charset="0"/>
              <a:sym typeface="+mn-ea"/>
            </a:endParaRP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endParaRPr lang="en-US" altLang="zh-CN" sz="1400" smtClean="0">
              <a:ln>
                <a:noFill/>
              </a:ln>
              <a:effectLst/>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endParaRPr lang="en-US" altLang="zh-CN" sz="2400" dirty="0" smtClean="0">
              <a:latin typeface="Times New Roman" panose="02020603050405020304" pitchFamily="18" charset="0"/>
              <a:cs typeface="Times New Roman" panose="02020603050405020304" pitchFamily="18" charset="0"/>
            </a:endParaRP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148" name="" r:id="rId3" imgW="2311400" imgH="889000" progId="Equation.KSEE3">
                  <p:embed/>
                </p:oleObj>
              </mc:Choice>
              <mc:Fallback>
                <p:oleObj name="" r:id="rId3" imgW="2311400" imgH="889000" progId="Equation.KSEE3">
                  <p:embed/>
                  <p:pic>
                    <p:nvPicPr>
                      <p:cNvPr id="0" name="图片 2048"/>
                      <p:cNvPicPr/>
                      <p:nvPr/>
                    </p:nvPicPr>
                    <p:blipFill>
                      <a:blip r:embed="rId4"/>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endParaRPr lang="zh-CN" altLang="en-US">
              <a:latin typeface="Times New Roman" panose="02020603050405020304" pitchFamily="18" charset="0"/>
            </a:endParaRP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endParaRPr lang="zh-CN" altLang="zh-CN" sz="1600">
              <a:latin typeface="Times New Roman" panose="02020603050405020304" pitchFamily="18" charset="0"/>
              <a:sym typeface="+mn-ea"/>
            </a:endParaRP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endParaRPr lang="zh-CN" altLang="en-US" sz="1600">
              <a:latin typeface="Times New Roman" panose="02020603050405020304" pitchFamily="18" charset="0"/>
              <a:sym typeface="+mn-ea"/>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endParaRPr lang="zh-CN" altLang="en-US" b="1" dirty="0"/>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endParaRPr sz="1600" b="1"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endParaRPr lang="en-US" altLang="zh-CN" sz="1600" dirty="0">
              <a:latin typeface="Times New Roman" panose="02020603050405020304" pitchFamily="18" charset="0"/>
              <a:cs typeface="Times New Roman" panose="02020603050405020304" pitchFamily="18" charset="0"/>
              <a:sym typeface="+mn-ea"/>
            </a:endParaRPr>
          </a:p>
          <a:p>
            <a:endParaRPr lang="zh-CN" altLang="en-US" sz="1600" dirty="0">
              <a:sym typeface="+mn-ea"/>
            </a:endParaRPr>
          </a:p>
        </p:txBody>
      </p:sp>
      <p:pic>
        <p:nvPicPr>
          <p:cNvPr id="5" name="图片 4"/>
          <p:cNvPicPr>
            <a:picLocks noChangeAspect="1"/>
          </p:cNvPicPr>
          <p:nvPr/>
        </p:nvPicPr>
        <p:blipFill>
          <a:blip r:embed="rId1"/>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171" name="" r:id="rId2" imgW="673100" imgH="431800" progId="Equation.KSEE3">
                  <p:embed/>
                </p:oleObj>
              </mc:Choice>
              <mc:Fallback>
                <p:oleObj name="" r:id="rId2" imgW="673100" imgH="431800" progId="Equation.KSEE3">
                  <p:embed/>
                  <p:pic>
                    <p:nvPicPr>
                      <p:cNvPr id="0" name="图片 3072"/>
                      <p:cNvPicPr/>
                      <p:nvPr/>
                    </p:nvPicPr>
                    <p:blipFill>
                      <a:blip r:embed="rId3"/>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endParaRPr lang="zh-CN" altLang="en-US" sz="1200">
              <a:latin typeface="Times New Roman" panose="02020603050405020304" pitchFamily="18" charset="0"/>
            </a:endParaRP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172" name="" r:id="rId5" imgW="190500" imgH="241300" progId="Equation.KSEE3">
                  <p:embed/>
                </p:oleObj>
              </mc:Choice>
              <mc:Fallback>
                <p:oleObj name="" r:id="rId5" imgW="190500" imgH="241300" progId="Equation.KSEE3">
                  <p:embed/>
                  <p:pic>
                    <p:nvPicPr>
                      <p:cNvPr id="0" name="图片 1024"/>
                      <p:cNvPicPr/>
                      <p:nvPr/>
                    </p:nvPicPr>
                    <p:blipFill>
                      <a:blip r:embed="rId6"/>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7"/>
          <a:stretch>
            <a:fillRect/>
          </a:stretch>
        </p:blipFill>
        <p:spPr>
          <a:xfrm>
            <a:off x="5328285" y="1255395"/>
            <a:ext cx="2438400" cy="1352550"/>
          </a:xfrm>
          <a:prstGeom prst="rect">
            <a:avLst/>
          </a:prstGeom>
        </p:spPr>
      </p:pic>
      <p:pic>
        <p:nvPicPr>
          <p:cNvPr id="7" name="图片 6"/>
          <p:cNvPicPr>
            <a:picLocks noChangeAspect="1"/>
          </p:cNvPicPr>
          <p:nvPr/>
        </p:nvPicPr>
        <p:blipFill>
          <a:blip r:embed="rId8"/>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endParaRPr sz="1600">
              <a:latin typeface="Times New Roman" panose="02020603050405020304" pitchFamily="18" charset="0"/>
            </a:endParaRP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182" name="" r:id="rId1" imgW="1066800" imgH="862965" progId="Equation.KSEE3">
                  <p:embed/>
                </p:oleObj>
              </mc:Choice>
              <mc:Fallback>
                <p:oleObj name="" r:id="rId1" imgW="1066800" imgH="862965" progId="Equation.KSEE3">
                  <p:embed/>
                  <p:pic>
                    <p:nvPicPr>
                      <p:cNvPr id="0" name="图片 1024"/>
                      <p:cNvPicPr/>
                      <p:nvPr/>
                    </p:nvPicPr>
                    <p:blipFill>
                      <a:blip r:embed="rId2"/>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3"/>
          <a:stretch>
            <a:fillRect/>
          </a:stretch>
        </p:blipFill>
        <p:spPr>
          <a:xfrm>
            <a:off x="4545965" y="3591560"/>
            <a:ext cx="3641725" cy="482600"/>
          </a:xfrm>
          <a:prstGeom prst="rect">
            <a:avLst/>
          </a:prstGeom>
        </p:spPr>
      </p:pic>
      <p:pic>
        <p:nvPicPr>
          <p:cNvPr id="21" name="图片 20"/>
          <p:cNvPicPr>
            <a:picLocks noChangeAspect="1"/>
          </p:cNvPicPr>
          <p:nvPr/>
        </p:nvPicPr>
        <p:blipFill>
          <a:blip r:embed="rId4"/>
          <a:stretch>
            <a:fillRect/>
          </a:stretch>
        </p:blipFill>
        <p:spPr>
          <a:xfrm>
            <a:off x="288925" y="3556000"/>
            <a:ext cx="3660140" cy="518160"/>
          </a:xfrm>
          <a:prstGeom prst="rect">
            <a:avLst/>
          </a:prstGeom>
        </p:spPr>
      </p:pic>
      <p:pic>
        <p:nvPicPr>
          <p:cNvPr id="22" name="图片 21"/>
          <p:cNvPicPr>
            <a:picLocks noChangeAspect="1"/>
          </p:cNvPicPr>
          <p:nvPr/>
        </p:nvPicPr>
        <p:blipFill>
          <a:blip r:embed="rId5"/>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endParaRPr lang="en-US" altLang="zh-CN" sz="1400"/>
          </a:p>
        </p:txBody>
      </p:sp>
      <p:pic>
        <p:nvPicPr>
          <p:cNvPr id="33" name="图片 32"/>
          <p:cNvPicPr>
            <a:picLocks noChangeAspect="1"/>
          </p:cNvPicPr>
          <p:nvPr/>
        </p:nvPicPr>
        <p:blipFill>
          <a:blip r:embed="rId6"/>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endParaRPr lang="zh-CN" altLang="en-US" sz="1400"/>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endParaRPr lang="zh-CN" altLang="en-US" sz="1400" b="1"/>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endParaRPr lang="zh-CN" altLang="en-US" sz="1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1"/>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2"/>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endParaRPr lang="zh-CN" altLang="en-US" sz="1400" dirty="0">
              <a:latin typeface="Arial" panose="020B0604020202020204" pitchFamily="34" charset="0"/>
            </a:endParaRPr>
          </a:p>
          <a:p>
            <a:r>
              <a:rPr lang="zh-CN" altLang="en-US" sz="1400" dirty="0">
                <a:latin typeface="Arial" panose="020B0604020202020204" pitchFamily="34" charset="0"/>
              </a:rPr>
              <a:t>fiber reinforced material damage model, viscosity in the matrix direction =0.005).</a:t>
            </a:r>
            <a:endParaRPr lang="zh-CN" altLang="en-US" sz="1400" dirty="0">
              <a:latin typeface="Arial" panose="020B0604020202020204" pitchFamily="34" charset="0"/>
            </a:endParaRPr>
          </a:p>
        </p:txBody>
      </p:sp>
      <p:pic>
        <p:nvPicPr>
          <p:cNvPr id="10246" name="图片 10245"/>
          <p:cNvPicPr>
            <a:picLocks noChangeAspect="1"/>
          </p:cNvPicPr>
          <p:nvPr/>
        </p:nvPicPr>
        <p:blipFill>
          <a:blip r:embed="rId3"/>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4"/>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endParaRPr lang="zh-CN" altLang="en-US"/>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endParaRPr lang="zh-CN" altLang="en-US"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endParaRPr lang="en-US" altLang="zh-CN" sz="1400" b="0" dirty="0">
              <a:latin typeface="Times New Roman" panose="02020603050405020304" pitchFamily="18" charset="0"/>
              <a:ea typeface="宋体" panose="02010600030101010101" pitchFamily="2" charset="-122"/>
            </a:endParaRPr>
          </a:p>
        </p:txBody>
      </p:sp>
      <p:pic>
        <p:nvPicPr>
          <p:cNvPr id="7170" name="图片 11"/>
          <p:cNvPicPr>
            <a:picLocks noChangeAspect="1"/>
          </p:cNvPicPr>
          <p:nvPr/>
        </p:nvPicPr>
        <p:blipFill>
          <a:blip r:embed="rId1"/>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endParaRPr lang="zh-CN" altLang="en-US" b="0" dirty="0">
              <a:latin typeface="Times New Roman" panose="02020603050405020304" pitchFamily="18" charset="0"/>
              <a:ea typeface="宋体" panose="02010600030101010101" pitchFamily="2" charset="-122"/>
            </a:endParaRP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endParaRPr lang="en-US" altLang="zh-CN" sz="1800">
              <a:solidFill>
                <a:schemeClr val="dk1"/>
              </a:solidFill>
              <a:latin typeface="Times New Roman" panose="02020603050405020304" pitchFamily="18" charset="0"/>
              <a:sym typeface="+mn-ea"/>
            </a:endParaRP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endParaRPr lang="zh-CN" altLang="en-US" sz="2000" b="0" dirty="0">
              <a:latin typeface="Times New Roman" panose="02020603050405020304" pitchFamily="18" charset="0"/>
              <a:ea typeface="宋体" panose="02010600030101010101" pitchFamily="2" charset="-122"/>
            </a:endParaRPr>
          </a:p>
          <a:p>
            <a:r>
              <a:rPr lang="zh-CN" altLang="en-US" sz="2000" b="0" dirty="0">
                <a:latin typeface="Times New Roman" panose="02020603050405020304" pitchFamily="18" charset="0"/>
                <a:ea typeface="宋体" panose="02010600030101010101" pitchFamily="2" charset="-122"/>
              </a:rPr>
              <a:t>   将密度设为小值，保持不受惯性力的影响</a:t>
            </a:r>
            <a:endParaRPr lang="zh-CN" altLang="en-US" sz="2000" b="0" dirty="0">
              <a:latin typeface="Times New Roman" panose="02020603050405020304" pitchFamily="18" charset="0"/>
              <a:ea typeface="宋体" panose="02010600030101010101" pitchFamily="2" charset="-122"/>
            </a:endParaRP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10" name="表格 9"/>
          <p:cNvGraphicFramePr>
            <a:graphicFrameLocks noGrp="1"/>
          </p:cNvGraphicFramePr>
          <p:nvPr/>
        </p:nvGraphicFramePr>
        <p:xfrm>
          <a:off x="1979712" y="4069184"/>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hMerge="1">
                  <a:tcPr/>
                </a:tc>
                <a:tc hMerge="1">
                  <a:tcPr/>
                </a:tc>
                <a:tc hMerge="1">
                  <a:tcPr/>
                </a:tc>
                <a:tc hMerge="1">
                  <a:tcPr/>
                </a:tc>
                <a:tc hMerge="1">
                  <a:tcPr/>
                </a:tc>
                <a:tc hMerge="1">
                  <a:tcPr/>
                </a:tc>
              </a:tr>
              <a:tr h="0">
                <a:tc vMerge="1">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14630">
                <a:tc vMerge="1">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120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91.90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71.18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1">
            <a:extLst>
              <a:ext uri="{28A0092B-C50C-407E-A947-70E740481C1C}">
                <a14:useLocalDpi xmlns:a14="http://schemas.microsoft.com/office/drawing/2010/main" val="0"/>
              </a:ext>
            </a:extLst>
          </a:blip>
          <a:srcRect/>
          <a:stretch>
            <a:fillRect/>
          </a:stretch>
        </p:blipFill>
        <p:spPr bwMode="auto">
          <a:xfrm>
            <a:off x="3563889" y="1564558"/>
            <a:ext cx="1872208" cy="1648418"/>
          </a:xfrm>
          <a:prstGeom prst="rect">
            <a:avLst/>
          </a:prstGeom>
          <a:noFill/>
          <a:ln>
            <a:noFill/>
          </a:ln>
        </p:spPr>
      </p:pic>
      <p:graphicFrame>
        <p:nvGraphicFramePr>
          <p:cNvPr id="13" name="表格 12"/>
          <p:cNvGraphicFramePr>
            <a:graphicFrameLocks noGrp="1"/>
          </p:cNvGraphicFramePr>
          <p:nvPr/>
        </p:nvGraphicFramePr>
        <p:xfrm>
          <a:off x="1979712" y="5517232"/>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hMerge="1">
                  <a:tcPr/>
                </a:tc>
                <a:tc hMerge="1">
                  <a:tcPr/>
                </a:tc>
                <a:tc hMerge="1">
                  <a:tcPr/>
                </a:tc>
                <a:tc hMerge="1">
                  <a:tcPr/>
                </a:tc>
                <a:tc hMerge="1">
                  <a:tcPr/>
                </a:tc>
                <a:tc hMerge="1">
                  <a:tcPr/>
                </a:tc>
              </a:tr>
              <a:tr h="0">
                <a:tc vMerge="1">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14630">
                <a:tc vMerge="1">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74.71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62.98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48.93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10" name="表格 9"/>
          <p:cNvGraphicFramePr>
            <a:graphicFrameLocks noGrp="1"/>
          </p:cNvGraphicFramePr>
          <p:nvPr/>
        </p:nvGraphicFramePr>
        <p:xfrm>
          <a:off x="1979712" y="4069184"/>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hMerge="1">
                  <a:tcPr/>
                </a:tc>
                <a:tc hMerge="1">
                  <a:tcPr/>
                </a:tc>
                <a:tc hMerge="1">
                  <a:tcPr/>
                </a:tc>
                <a:tc hMerge="1">
                  <a:tcPr/>
                </a:tc>
                <a:tc hMerge="1">
                  <a:tcPr/>
                </a:tc>
                <a:tc hMerge="1">
                  <a:tcPr/>
                </a:tc>
              </a:tr>
              <a:tr h="0">
                <a:tc vMerge="1">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14630">
                <a:tc vMerge="1">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120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91.90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71.18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5" name="文本框 14"/>
          <p:cNvSpPr txBox="1"/>
          <p:nvPr/>
        </p:nvSpPr>
        <p:spPr>
          <a:xfrm>
            <a:off x="150877" y="1092688"/>
            <a:ext cx="358711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13" name="表格 12"/>
          <p:cNvGraphicFramePr>
            <a:graphicFrameLocks noGrp="1"/>
          </p:cNvGraphicFramePr>
          <p:nvPr/>
        </p:nvGraphicFramePr>
        <p:xfrm>
          <a:off x="1979712" y="5517232"/>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hMerge="1">
                  <a:tcPr/>
                </a:tc>
                <a:tc hMerge="1">
                  <a:tcPr/>
                </a:tc>
                <a:tc hMerge="1">
                  <a:tcPr/>
                </a:tc>
                <a:tc hMerge="1">
                  <a:tcPr/>
                </a:tc>
                <a:tc hMerge="1">
                  <a:tcPr/>
                </a:tc>
                <a:tc hMerge="1">
                  <a:tcPr/>
                </a:tc>
              </a:tr>
              <a:tr h="0">
                <a:tc vMerge="1">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14630">
                <a:tc vMerge="1">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74.71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62.98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48.93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endParaRPr lang="zh-CN" altLang="en-US" sz="2400" b="1">
              <a:latin typeface="Times New Roman" panose="02020603050405020304" pitchFamily="18" charset="0"/>
            </a:endParaRP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endParaRPr lang="zh-CN" altLang="en-US" sz="2000">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a:t>
            </a:r>
            <a:r>
              <a:rPr lang="en-US" altLang="zh-CN" sz="2000" dirty="0" smtClean="0">
                <a:latin typeface="Times New Roman" panose="02020603050405020304" pitchFamily="18" charset="0"/>
                <a:cs typeface="Times New Roman" panose="02020603050405020304" pitchFamily="18" charset="0"/>
                <a:sym typeface="+mn-ea"/>
              </a:rPr>
              <a:t>effect</a:t>
            </a:r>
            <a:r>
              <a:rPr lang="zh-CN" altLang="en-US" sz="2000" dirty="0" smtClean="0">
                <a:latin typeface="Times New Roman" panose="02020603050405020304" pitchFamily="18" charset="0"/>
                <a:cs typeface="Times New Roman" panose="02020603050405020304" pitchFamily="18" charset="0"/>
                <a:sym typeface="+mn-ea"/>
              </a:rPr>
              <a:t>？？</a:t>
            </a:r>
            <a:endParaRPr lang="zh-CN" altLang="en-US" sz="2000" dirty="0" smtClean="0">
              <a:latin typeface="Times New Roman" panose="02020603050405020304" pitchFamily="18" charset="0"/>
              <a:cs typeface="Times New Roman" panose="02020603050405020304" pitchFamily="18" charset="0"/>
              <a:sym typeface="+mn-ea"/>
            </a:endParaRP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endParaRPr lang="zh-CN" altLang="en-US" sz="2400" b="1">
              <a:latin typeface="Times New Roman" panose="02020603050405020304" pitchFamily="18" charset="0"/>
              <a:sym typeface="+mn-ea"/>
            </a:endParaRP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endParaRPr lang="en-US" altLang="zh-CN" sz="2000">
              <a:latin typeface="Times New Roman" panose="02020603050405020304" pitchFamily="18" charset="0"/>
              <a:sym typeface="+mn-ea"/>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706755"/>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endParaRPr lang="en-US" sz="1600" kern="100" dirty="0" smtClean="0">
                        <a:effectLst/>
                        <a:latin typeface="Times New Roman" panose="02020603050405020304" pitchFamily="18" charset="0"/>
                        <a:cs typeface="Times New Roman" panose="02020603050405020304" pitchFamily="18" charset="0"/>
                      </a:endParaRP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endParaRPr lang="zh-CN" sz="1600" kern="100" dirty="0">
                        <a:effectLst/>
                        <a:latin typeface="Times New Roman" panose="02020603050405020304" pitchFamily="18" charset="0"/>
                        <a:cs typeface="Times New Roman" panose="02020603050405020304" pitchFamily="18" charset="0"/>
                      </a:endParaRP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87680">
                <a:tc vMerge="1">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3"/>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932305"/>
            <a:ext cx="7501890" cy="368300"/>
          </a:xfrm>
          <a:prstGeom prst="rect">
            <a:avLst/>
          </a:prstGeom>
          <a:noFill/>
        </p:spPr>
        <p:txBody>
          <a:bodyPr wrap="square" rtlCol="0">
            <a:spAutoFit/>
          </a:bodyPr>
          <a:lstStyle/>
          <a:p>
            <a:endParaRPr lang="zh-CN" altLang="en-US"/>
          </a:p>
        </p:txBody>
      </p:sp>
      <p:sp>
        <p:nvSpPr>
          <p:cNvPr id="5" name="文本框 4"/>
          <p:cNvSpPr txBox="1"/>
          <p:nvPr/>
        </p:nvSpPr>
        <p:spPr>
          <a:xfrm>
            <a:off x="367030" y="502285"/>
            <a:ext cx="4079875" cy="1722120"/>
          </a:xfrm>
          <a:prstGeom prst="rect">
            <a:avLst/>
          </a:prstGeom>
          <a:noFill/>
        </p:spPr>
        <p:txBody>
          <a:bodyPr wrap="square" rtlCol="0">
            <a:spAutoFit/>
          </a:bodyPr>
          <a:lstStyle/>
          <a:p>
            <a:pPr marL="0" indent="0">
              <a:buFont typeface="+mj-lt"/>
              <a:buNone/>
            </a:pPr>
            <a:r>
              <a:rPr lang="en-US" altLang="zh-CN" sz="2400"/>
              <a:t>Shear Nonlinearity</a:t>
            </a:r>
            <a:r>
              <a:rPr lang="zh-CN" altLang="en-US" sz="2400"/>
              <a:t>：</a:t>
            </a:r>
            <a:endParaRPr lang="zh-CN" altLang="en-US" sz="2400"/>
          </a:p>
          <a:p>
            <a:pPr marL="0" indent="0">
              <a:buFont typeface="+mj-lt"/>
              <a:buNone/>
            </a:pPr>
            <a:endParaRPr lang="zh-CN" altLang="en-US" sz="2000"/>
          </a:p>
          <a:p>
            <a:pPr marL="342900" indent="-342900">
              <a:buFont typeface="+mj-lt"/>
              <a:buAutoNum type="arabicPeriod"/>
            </a:pPr>
            <a:endParaRPr lang="en-US" altLang="zh-CN" sz="1800"/>
          </a:p>
          <a:p>
            <a:pPr marL="342900" indent="-342900">
              <a:buFont typeface="+mj-lt"/>
              <a:buAutoNum type="arabicPeriod"/>
            </a:pPr>
            <a:endParaRPr lang="en-US" altLang="zh-CN" sz="1600"/>
          </a:p>
          <a:p>
            <a:pPr marL="342900" indent="-342900">
              <a:buFont typeface="+mj-lt"/>
              <a:buAutoNum type="arabicPeriod"/>
            </a:pPr>
            <a:endParaRPr lang="en-US" altLang="zh-CN" sz="1400"/>
          </a:p>
          <a:p>
            <a:pPr marL="342900" indent="-342900">
              <a:buFont typeface="+mj-lt"/>
              <a:buAutoNum type="arabicPeriod"/>
            </a:pPr>
            <a:endParaRPr lang="en-US" altLang="zh-CN" sz="1400"/>
          </a:p>
        </p:txBody>
      </p:sp>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7120" y="3279775"/>
            <a:ext cx="4156075" cy="3042920"/>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pic>
        <p:nvPicPr>
          <p:cNvPr id="9" name="图片 8" descr="u-f"/>
          <p:cNvPicPr>
            <a:picLocks noChangeAspect="1"/>
          </p:cNvPicPr>
          <p:nvPr/>
        </p:nvPicPr>
        <p:blipFill>
          <a:blip r:embed="rId2"/>
          <a:stretch>
            <a:fillRect/>
          </a:stretch>
        </p:blipFill>
        <p:spPr>
          <a:xfrm>
            <a:off x="69850" y="1177290"/>
            <a:ext cx="6113780" cy="379285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endParaRPr lang="en-US" altLang="zh-CN" sz="1600"/>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endParaRPr lang="en-US" altLang="zh-CN" sz="16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endParaRPr lang="en-US" altLang="zh-CN" sz="1600"/>
          </a:p>
        </p:txBody>
      </p:sp>
      <p:pic>
        <p:nvPicPr>
          <p:cNvPr id="2" name="图片 1" descr="n=3"/>
          <p:cNvPicPr>
            <a:picLocks noChangeAspect="1"/>
          </p:cNvPicPr>
          <p:nvPr/>
        </p:nvPicPr>
        <p:blipFill>
          <a:blip r:embed="rId1"/>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2"/>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3"/>
          <a:stretch>
            <a:fillRect/>
          </a:stretch>
        </p:blipFill>
        <p:spPr>
          <a:xfrm>
            <a:off x="3315335" y="4043045"/>
            <a:ext cx="1875155" cy="1670685"/>
          </a:xfrm>
          <a:prstGeom prst="rect">
            <a:avLst/>
          </a:prstGeom>
        </p:spPr>
      </p:pic>
      <p:pic>
        <p:nvPicPr>
          <p:cNvPr id="17" name="图片 16"/>
          <p:cNvPicPr/>
          <p:nvPr/>
        </p:nvPicPr>
        <p:blipFill>
          <a:blip r:embed="rId4"/>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endParaRPr lang="en-US" altLang="zh-CN" sz="1600"/>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endParaRPr lang="en-US" altLang="zh-CN"/>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endParaRPr lang="en-US" altLang="zh-CN" sz="140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Improvement</a:t>
            </a:r>
            <a:endParaRPr lang="en-US" altLang="zh-CN" sz="2400" dirty="0" smtClean="0">
              <a:latin typeface="Times New Roman" panose="02020603050405020304" pitchFamily="18" charset="0"/>
              <a:cs typeface="Times New Roman" panose="02020603050405020304" pitchFamily="18" charset="0"/>
            </a:endParaRPr>
          </a:p>
        </p:txBody>
      </p:sp>
      <p:sp>
        <p:nvSpPr>
          <p:cNvPr id="23" name="灯片编号占位符 2"/>
          <p:cNvSpPr>
            <a:spLocks noGrp="1"/>
          </p:cNvSpPr>
          <p:nvPr/>
        </p:nvSpPr>
        <p:spPr>
          <a:xfrm>
            <a:off x="8346643" y="6060758"/>
            <a:ext cx="442392"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200" kern="1200">
                <a:solidFill>
                  <a:schemeClr val="tx1"/>
                </a:solidFill>
                <a:latin typeface="+mj-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6B4C44-8256-4B19-ACAC-87BF490EACA2}" type="slidenum">
              <a:rPr lang="en-US" altLang="zh-CN" smtClean="0"/>
            </a:fld>
            <a:endParaRPr lang="en-US" altLang="zh-CN" dirty="0"/>
          </a:p>
        </p:txBody>
      </p:sp>
      <p:sp>
        <p:nvSpPr>
          <p:cNvPr id="2" name="文本框 1"/>
          <p:cNvSpPr txBox="1"/>
          <p:nvPr/>
        </p:nvSpPr>
        <p:spPr>
          <a:xfrm>
            <a:off x="284480" y="1158875"/>
            <a:ext cx="6847840" cy="368300"/>
          </a:xfrm>
          <a:prstGeom prst="rect">
            <a:avLst/>
          </a:prstGeom>
          <a:noFill/>
        </p:spPr>
        <p:txBody>
          <a:bodyPr wrap="square" rtlCol="0">
            <a:spAutoFit/>
          </a:bodyPr>
          <a:lstStyle/>
          <a:p>
            <a:r>
              <a:rPr lang="en-US" altLang="zh-CN"/>
              <a:t> Failure mode with different Fracture energe</a:t>
            </a:r>
            <a:r>
              <a:rPr lang="en-US" i="1" kern="100" baseline="-25000" dirty="0">
                <a:solidFill>
                  <a:srgbClr val="000000"/>
                </a:solidFill>
                <a:latin typeface="Times New Roman" panose="02020603050405020304" pitchFamily="18" charset="0"/>
                <a:sym typeface="+mn-ea"/>
              </a:rPr>
              <a:t> </a:t>
            </a:r>
            <a:r>
              <a:rPr lang="zh-CN" altLang="en-US"/>
              <a:t>：</a:t>
            </a:r>
            <a:endParaRPr lang="zh-CN" altLang="en-US"/>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8" name="图片 7"/>
          <p:cNvPicPr/>
          <p:nvPr/>
        </p:nvPicPr>
        <p:blipFill>
          <a:blip r:embed="rId1"/>
          <a:stretch>
            <a:fillRect/>
          </a:stretch>
        </p:blipFill>
        <p:spPr>
          <a:xfrm>
            <a:off x="773748" y="1814195"/>
            <a:ext cx="2028825" cy="1819275"/>
          </a:xfrm>
          <a:prstGeom prst="rect">
            <a:avLst/>
          </a:prstGeom>
          <a:noFill/>
          <a:ln w="9525">
            <a:noFill/>
          </a:ln>
        </p:spPr>
      </p:pic>
      <p:pic>
        <p:nvPicPr>
          <p:cNvPr id="12" name="图片 11"/>
          <p:cNvPicPr/>
          <p:nvPr/>
        </p:nvPicPr>
        <p:blipFill>
          <a:blip r:embed="rId2"/>
          <a:stretch>
            <a:fillRect/>
          </a:stretch>
        </p:blipFill>
        <p:spPr>
          <a:xfrm>
            <a:off x="3558223" y="1814195"/>
            <a:ext cx="2066925" cy="1819275"/>
          </a:xfrm>
          <a:prstGeom prst="rect">
            <a:avLst/>
          </a:prstGeom>
          <a:noFill/>
          <a:ln w="9525">
            <a:noFill/>
          </a:ln>
        </p:spPr>
      </p:pic>
      <p:pic>
        <p:nvPicPr>
          <p:cNvPr id="15" name="图片 14"/>
          <p:cNvPicPr/>
          <p:nvPr/>
        </p:nvPicPr>
        <p:blipFill>
          <a:blip r:embed="rId3"/>
          <a:stretch>
            <a:fillRect/>
          </a:stretch>
        </p:blipFill>
        <p:spPr>
          <a:xfrm>
            <a:off x="6585585" y="1814195"/>
            <a:ext cx="2378710" cy="2028825"/>
          </a:xfrm>
          <a:prstGeom prst="rect">
            <a:avLst/>
          </a:prstGeom>
        </p:spPr>
      </p:pic>
      <p:pic>
        <p:nvPicPr>
          <p:cNvPr id="21" name="图片 20"/>
          <p:cNvPicPr/>
          <p:nvPr/>
        </p:nvPicPr>
        <p:blipFill>
          <a:blip r:embed="rId4"/>
          <a:stretch>
            <a:fillRect/>
          </a:stretch>
        </p:blipFill>
        <p:spPr>
          <a:xfrm>
            <a:off x="5160645" y="4797108"/>
            <a:ext cx="4000500" cy="723900"/>
          </a:xfrm>
          <a:prstGeom prst="rect">
            <a:avLst/>
          </a:prstGeom>
          <a:noFill/>
          <a:ln w="9525">
            <a:noFill/>
          </a:ln>
        </p:spPr>
      </p:pic>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30" name="文本框 29"/>
          <p:cNvSpPr txBox="1"/>
          <p:nvPr/>
        </p:nvSpPr>
        <p:spPr>
          <a:xfrm>
            <a:off x="284480" y="4222115"/>
            <a:ext cx="3684270" cy="368300"/>
          </a:xfrm>
          <a:prstGeom prst="rect">
            <a:avLst/>
          </a:prstGeom>
          <a:noFill/>
        </p:spPr>
        <p:txBody>
          <a:bodyPr wrap="square" rtlCol="0">
            <a:spAutoFit/>
          </a:bodyPr>
          <a:lstStyle/>
          <a:p>
            <a:r>
              <a:rPr lang="en-US" altLang="zh-CN"/>
              <a:t>Refer to other papers:</a:t>
            </a:r>
            <a:endParaRPr lang="en-US" altLang="zh-CN"/>
          </a:p>
        </p:txBody>
      </p:sp>
      <p:sp>
        <p:nvSpPr>
          <p:cNvPr id="32" name="文本框 31"/>
          <p:cNvSpPr txBox="1"/>
          <p:nvPr/>
        </p:nvSpPr>
        <p:spPr>
          <a:xfrm>
            <a:off x="519430" y="3531870"/>
            <a:ext cx="8408670" cy="368300"/>
          </a:xfrm>
          <a:prstGeom prst="rect">
            <a:avLst/>
          </a:prstGeom>
          <a:noFill/>
        </p:spPr>
        <p:txBody>
          <a:bodyPr wrap="square" rtlCol="0">
            <a:spAutoFit/>
          </a:bodyPr>
          <a:lstStyle/>
          <a:p>
            <a:r>
              <a:rPr lang="en-US" altLang="zh-CN"/>
              <a:t>             </a:t>
            </a:r>
            <a:r>
              <a:rPr lang="en-US" altLang="zh-CN" sz="1200"/>
              <a:t> Gm = 5                                                     Gm = 0.5</a:t>
            </a:r>
            <a:endParaRPr lang="en-US" altLang="zh-CN" sz="1200"/>
          </a:p>
        </p:txBody>
      </p:sp>
      <p:sp>
        <p:nvSpPr>
          <p:cNvPr id="33" name="文本框 32"/>
          <p:cNvSpPr txBox="1"/>
          <p:nvPr/>
        </p:nvSpPr>
        <p:spPr>
          <a:xfrm>
            <a:off x="519430" y="5529898"/>
            <a:ext cx="5080000" cy="414020"/>
          </a:xfrm>
          <a:prstGeom prst="rect">
            <a:avLst/>
          </a:prstGeom>
          <a:noFill/>
          <a:ln w="9525">
            <a:noFill/>
          </a:ln>
        </p:spPr>
        <p:txBody>
          <a:bodyPr>
            <a:spAutoFit/>
          </a:bodyPr>
          <a:lstStyle/>
          <a:p>
            <a:pPr marL="0" indent="0"/>
            <a:r>
              <a:rPr lang="en-US" altLang="zh-CN" sz="1050" b="1">
                <a:latin typeface="宋体" panose="02010600030101010101" pitchFamily="2" charset="-122"/>
                <a:ea typeface="宋体" panose="02010600030101010101" pitchFamily="2" charset="-122"/>
                <a:cs typeface="宋体" panose="02010600030101010101" pitchFamily="2" charset="-122"/>
              </a:rPr>
              <a:t>A continuum damage model for composite laminates: Part II – </a:t>
            </a:r>
            <a:r>
              <a:rPr lang="en-US" altLang="zh-CN" sz="1050" b="1">
                <a:latin typeface="Calibri" panose="020F0502020204030204" charset="0"/>
                <a:cs typeface="Calibri" panose="020F0502020204030204" charset="0"/>
              </a:rPr>
              <a:t>Computational implementation and validation</a:t>
            </a:r>
            <a:endParaRPr lang="zh-CN" altLang="en-US"/>
          </a:p>
        </p:txBody>
      </p:sp>
      <p:pic>
        <p:nvPicPr>
          <p:cNvPr id="34" name="图片 33"/>
          <p:cNvPicPr/>
          <p:nvPr/>
        </p:nvPicPr>
        <p:blipFill>
          <a:blip r:embed="rId5"/>
          <a:stretch>
            <a:fillRect/>
          </a:stretch>
        </p:blipFill>
        <p:spPr>
          <a:xfrm>
            <a:off x="285115" y="4590098"/>
            <a:ext cx="4533900" cy="857250"/>
          </a:xfrm>
          <a:prstGeom prst="rect">
            <a:avLst/>
          </a:prstGeom>
          <a:noFill/>
          <a:ln w="9525">
            <a:noFill/>
          </a:ln>
        </p:spPr>
      </p:pic>
      <p:sp>
        <p:nvSpPr>
          <p:cNvPr id="35" name="文本框 34"/>
          <p:cNvSpPr txBox="1"/>
          <p:nvPr/>
        </p:nvSpPr>
        <p:spPr>
          <a:xfrm>
            <a:off x="5455920" y="5262563"/>
            <a:ext cx="5080000" cy="575945"/>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en-US" altLang="zh-CN" sz="1050" b="1">
              <a:latin typeface="Calibri" panose="020F0502020204030204" charset="0"/>
              <a:cs typeface="Calibri" panose="020F0502020204030204" charset="0"/>
            </a:endParaRPr>
          </a:p>
          <a:p>
            <a:pPr marL="0" indent="0"/>
            <a:r>
              <a:rPr lang="en-US" altLang="zh-CN" sz="1050" b="1">
                <a:latin typeface="Calibri" panose="020F0502020204030204" charset="0"/>
                <a:cs typeface="Calibri" panose="020F0502020204030204" charset="0"/>
              </a:rPr>
              <a:t>Laminate damage model for composite structures</a:t>
            </a:r>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430" y="363855"/>
            <a:ext cx="585152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Compare with Ply-Discount method</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910205" y="1242060"/>
            <a:ext cx="2252980" cy="1843405"/>
          </a:xfrm>
          <a:prstGeom prst="rect">
            <a:avLst/>
          </a:prstGeom>
        </p:spPr>
      </p:pic>
      <p:pic>
        <p:nvPicPr>
          <p:cNvPr id="398" name="图片 398" descr="E:\Chen\work of PHD\Experiment\Strength\simulation results\80-convention shell-hashin\0\纤维失效.png"/>
          <p:cNvPicPr/>
          <p:nvPr/>
        </p:nvPicPr>
        <p:blipFill>
          <a:blip r:embed="rId2">
            <a:extLst>
              <a:ext uri="{28A0092B-C50C-407E-A947-70E740481C1C}">
                <a14:useLocalDpi xmlns:a14="http://schemas.microsoft.com/office/drawing/2010/main" val="0"/>
              </a:ext>
            </a:extLst>
          </a:blip>
          <a:srcRect/>
          <a:stretch>
            <a:fillRect/>
          </a:stretch>
        </p:blipFill>
        <p:spPr bwMode="auto">
          <a:xfrm>
            <a:off x="52705" y="1242060"/>
            <a:ext cx="2834005" cy="1863725"/>
          </a:xfrm>
          <a:prstGeom prst="rect">
            <a:avLst/>
          </a:prstGeom>
          <a:noFill/>
          <a:ln>
            <a:noFill/>
          </a:ln>
        </p:spPr>
      </p:pic>
      <p:pic>
        <p:nvPicPr>
          <p:cNvPr id="399" name="图片 399" descr="E:\Chen\work of PHD\Experiment\Strength\simulation results\80-convention shell-hashin\0-90\0层纤维失效.png"/>
          <p:cNvPicPr/>
          <p:nvPr/>
        </p:nvPicPr>
        <p:blipFill>
          <a:blip r:embed="rId3">
            <a:extLst>
              <a:ext uri="{28A0092B-C50C-407E-A947-70E740481C1C}">
                <a14:useLocalDpi xmlns:a14="http://schemas.microsoft.com/office/drawing/2010/main" val="0"/>
              </a:ext>
            </a:extLst>
          </a:blip>
          <a:srcRect/>
          <a:stretch>
            <a:fillRect/>
          </a:stretch>
        </p:blipFill>
        <p:spPr bwMode="auto">
          <a:xfrm>
            <a:off x="305435" y="4918393"/>
            <a:ext cx="2327910" cy="1538605"/>
          </a:xfrm>
          <a:prstGeom prst="rect">
            <a:avLst/>
          </a:prstGeom>
          <a:noFill/>
          <a:ln>
            <a:noFill/>
          </a:ln>
        </p:spPr>
      </p:pic>
      <p:pic>
        <p:nvPicPr>
          <p:cNvPr id="400" name="图片 400" descr="E:\Chen\work of PHD\Experiment\Strength\simulation results\80-convention shell-hashin\0-90\90层基体失效.png"/>
          <p:cNvPicPr/>
          <p:nvPr/>
        </p:nvPicPr>
        <p:blipFill>
          <a:blip r:embed="rId4">
            <a:extLst>
              <a:ext uri="{28A0092B-C50C-407E-A947-70E740481C1C}">
                <a14:useLocalDpi xmlns:a14="http://schemas.microsoft.com/office/drawing/2010/main" val="0"/>
              </a:ext>
            </a:extLst>
          </a:blip>
          <a:srcRect/>
          <a:stretch>
            <a:fillRect/>
          </a:stretch>
        </p:blipFill>
        <p:spPr bwMode="auto">
          <a:xfrm>
            <a:off x="2633028" y="4918393"/>
            <a:ext cx="2292985" cy="1538605"/>
          </a:xfrm>
          <a:prstGeom prst="rect">
            <a:avLst/>
          </a:prstGeom>
          <a:noFill/>
          <a:ln>
            <a:noFill/>
          </a:ln>
        </p:spPr>
      </p:pic>
      <p:pic>
        <p:nvPicPr>
          <p:cNvPr id="401" name="图片 401" descr="E:\Chen\work of PHD\Experiment\Strength\simulation results\60-convention shell-hashin\45\45层基体失效.png"/>
          <p:cNvPicPr/>
          <p:nvPr/>
        </p:nvPicPr>
        <p:blipFill>
          <a:blip r:embed="rId5">
            <a:extLst>
              <a:ext uri="{28A0092B-C50C-407E-A947-70E740481C1C}">
                <a14:useLocalDpi xmlns:a14="http://schemas.microsoft.com/office/drawing/2010/main" val="0"/>
              </a:ext>
            </a:extLst>
          </a:blip>
          <a:srcRect/>
          <a:stretch>
            <a:fillRect/>
          </a:stretch>
        </p:blipFill>
        <p:spPr bwMode="auto">
          <a:xfrm>
            <a:off x="202565" y="3337243"/>
            <a:ext cx="2266950" cy="1505585"/>
          </a:xfrm>
          <a:prstGeom prst="rect">
            <a:avLst/>
          </a:prstGeom>
          <a:noFill/>
          <a:ln>
            <a:noFill/>
          </a:ln>
        </p:spPr>
      </p:pic>
      <p:pic>
        <p:nvPicPr>
          <p:cNvPr id="402" name="图片 402" descr="E:\Chen\work of PHD\Experiment\Strength\simulation results\60-convention shell-hashin\45\45层纤维失效.png"/>
          <p:cNvPicPr/>
          <p:nvPr/>
        </p:nvPicPr>
        <p:blipFill>
          <a:blip r:embed="rId6">
            <a:extLst>
              <a:ext uri="{28A0092B-C50C-407E-A947-70E740481C1C}">
                <a14:useLocalDpi xmlns:a14="http://schemas.microsoft.com/office/drawing/2010/main" val="0"/>
              </a:ext>
            </a:extLst>
          </a:blip>
          <a:srcRect/>
          <a:stretch>
            <a:fillRect/>
          </a:stretch>
        </p:blipFill>
        <p:spPr bwMode="auto">
          <a:xfrm>
            <a:off x="2469198" y="3337243"/>
            <a:ext cx="2248535" cy="1503045"/>
          </a:xfrm>
          <a:prstGeom prst="rect">
            <a:avLst/>
          </a:prstGeom>
          <a:noFill/>
          <a:ln>
            <a:noFill/>
          </a:ln>
        </p:spPr>
      </p:pic>
      <p:sp>
        <p:nvSpPr>
          <p:cNvPr id="7" name="文本框 6"/>
          <p:cNvSpPr txBox="1"/>
          <p:nvPr/>
        </p:nvSpPr>
        <p:spPr>
          <a:xfrm>
            <a:off x="202565" y="1990090"/>
            <a:ext cx="5636895" cy="368300"/>
          </a:xfrm>
          <a:prstGeom prst="rect">
            <a:avLst/>
          </a:prstGeom>
          <a:noFill/>
        </p:spPr>
        <p:txBody>
          <a:bodyPr wrap="square" rtlCol="0" anchor="t">
            <a:spAutoFit/>
          </a:bodyPr>
          <a:lstStyle/>
          <a:p>
            <a:r>
              <a:rPr lang="zh-CN" altLang="en-US"/>
              <a:t>图3.4 [0]10铺层Ф80mm开口层合板纤维失效模式</a:t>
            </a:r>
            <a:endParaRPr lang="zh-CN" altLang="en-US"/>
          </a:p>
        </p:txBody>
      </p:sp>
      <p:sp>
        <p:nvSpPr>
          <p:cNvPr id="10" name="文本框 9"/>
          <p:cNvSpPr txBox="1"/>
          <p:nvPr/>
        </p:nvSpPr>
        <p:spPr>
          <a:xfrm>
            <a:off x="718820" y="5226685"/>
            <a:ext cx="2540000" cy="922020"/>
          </a:xfrm>
          <a:prstGeom prst="rect">
            <a:avLst/>
          </a:prstGeom>
          <a:noFill/>
        </p:spPr>
        <p:txBody>
          <a:bodyPr wrap="square" rtlCol="0" anchor="t">
            <a:spAutoFit/>
          </a:bodyPr>
          <a:lstStyle/>
          <a:p>
            <a:r>
              <a:rPr lang="zh-CN" altLang="en-US"/>
              <a:t>图3.5 [0/90]5铺层Ф80mm开口层合板失效模式</a:t>
            </a:r>
            <a:endParaRPr lang="zh-CN" altLang="en-US"/>
          </a:p>
        </p:txBody>
      </p:sp>
      <p:sp>
        <p:nvSpPr>
          <p:cNvPr id="11" name="文本框 10"/>
          <p:cNvSpPr txBox="1"/>
          <p:nvPr/>
        </p:nvSpPr>
        <p:spPr>
          <a:xfrm>
            <a:off x="1750695" y="3713480"/>
            <a:ext cx="2540000" cy="922020"/>
          </a:xfrm>
          <a:prstGeom prst="rect">
            <a:avLst/>
          </a:prstGeom>
          <a:noFill/>
        </p:spPr>
        <p:txBody>
          <a:bodyPr wrap="square" rtlCol="0" anchor="t">
            <a:spAutoFit/>
          </a:bodyPr>
          <a:lstStyle/>
          <a:p>
            <a:r>
              <a:rPr lang="zh-CN" altLang="en-US"/>
              <a:t>图3.6 [±45]5铺层Ф60mm开口层合板失效模式</a:t>
            </a:r>
            <a:endParaRPr lang="zh-CN" altLang="en-US"/>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1070" y="4918710"/>
            <a:ext cx="2451735" cy="1795780"/>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27545" y="4840605"/>
            <a:ext cx="2430145" cy="1779905"/>
          </a:xfrm>
          <a:prstGeom prst="rect">
            <a:avLst/>
          </a:prstGeom>
        </p:spPr>
      </p:pic>
      <p:graphicFrame>
        <p:nvGraphicFramePr>
          <p:cNvPr id="17" name="表格 16"/>
          <p:cNvGraphicFramePr>
            <a:graphicFrameLocks noGrp="1"/>
          </p:cNvGraphicFramePr>
          <p:nvPr/>
        </p:nvGraphicFramePr>
        <p:xfrm>
          <a:off x="5068570" y="1724660"/>
          <a:ext cx="5588635" cy="2194560"/>
        </p:xfrm>
        <a:graphic>
          <a:graphicData uri="http://schemas.openxmlformats.org/drawingml/2006/table">
            <a:tbl>
              <a:tblPr firstRow="1" firstCol="1" bandRow="1">
                <a:tableStyleId>{5C22544A-7EE6-4342-B048-85BDC9FD1C3A}</a:tableStyleId>
              </a:tblPr>
              <a:tblGrid>
                <a:gridCol w="863600"/>
                <a:gridCol w="511175"/>
                <a:gridCol w="398780"/>
                <a:gridCol w="569595"/>
                <a:gridCol w="569595"/>
                <a:gridCol w="455295"/>
                <a:gridCol w="626110"/>
                <a:gridCol w="513080"/>
                <a:gridCol w="506730"/>
                <a:gridCol w="574675"/>
              </a:tblGrid>
              <a:tr h="199390">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cPr/>
                </a:tc>
                <a:tc hMerge="1">
                  <a:tcPr/>
                </a:tc>
                <a:tc hMerge="1">
                  <a:tcPr/>
                </a:tc>
                <a:tc hMerge="1">
                  <a:tcPr/>
                </a:tc>
                <a:tc hMerge="1">
                  <a:tcPr/>
                </a:tc>
                <a:tc hMerge="1">
                  <a:tcPr/>
                </a:tc>
                <a:tc hMerge="1">
                  <a:tcPr/>
                </a:tc>
                <a:tc hMerge="1">
                  <a:tcPr/>
                </a:tc>
              </a:tr>
              <a:tr h="283845">
                <a:tc v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cPr/>
                </a:tc>
                <a:tc hMerge="1">
                  <a:tcPr/>
                </a:tc>
              </a:tr>
              <a:tr h="614045">
                <a:tc vMerge="1">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5163185" y="4064000"/>
            <a:ext cx="860425" cy="58356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9" name="矩形 18"/>
          <p:cNvSpPr/>
          <p:nvPr/>
        </p:nvSpPr>
        <p:spPr>
          <a:xfrm>
            <a:off x="8433435" y="4064000"/>
            <a:ext cx="916940" cy="58356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12290" name="Text Box 2"/>
          <p:cNvSpPr txBox="1">
            <a:spLocks noChangeArrowheads="1"/>
          </p:cNvSpPr>
          <p:nvPr/>
        </p:nvSpPr>
        <p:spPr bwMode="auto">
          <a:xfrm>
            <a:off x="611505" y="129540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2800" b="1" smtClean="0">
                <a:solidFill>
                  <a:srgbClr val="000000"/>
                </a:solidFill>
              </a:rPr>
              <a:t>cohesive element </a:t>
            </a:r>
            <a:endParaRPr lang="zh-CN" altLang="en-US" sz="2800" b="1" smtClean="0">
              <a:solidFill>
                <a:srgbClr val="000000"/>
              </a:solidFill>
            </a:endParaRPr>
          </a:p>
        </p:txBody>
      </p:sp>
      <p:sp>
        <p:nvSpPr>
          <p:cNvPr id="12291" name="Text Box 3"/>
          <p:cNvSpPr txBox="1">
            <a:spLocks noChangeArrowheads="1"/>
          </p:cNvSpPr>
          <p:nvPr/>
        </p:nvSpPr>
        <p:spPr bwMode="auto">
          <a:xfrm>
            <a:off x="611188" y="1987550"/>
            <a:ext cx="8281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mtClean="0">
                <a:solidFill>
                  <a:srgbClr val="000000"/>
                </a:solidFill>
              </a:rPr>
              <a:t>Cohesive behavior is useful in modeling adhesives, bonded interfaces, and gaskets.(粘合剂、连接面、垫片)</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Models separation between two initially bonded surfaces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Progressive failure of adhesives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a:t>
            </a:r>
            <a:r>
              <a:rPr lang="zh-CN" altLang="en-US" smtClean="0">
                <a:solidFill>
                  <a:srgbClr val="333399"/>
                </a:solidFill>
              </a:rPr>
              <a:t>Delamination in composites</a:t>
            </a:r>
            <a:endParaRPr lang="zh-CN" altLang="en-US" smtClean="0">
              <a:solidFill>
                <a:srgbClr val="333399"/>
              </a:solidFill>
            </a:endParaRPr>
          </a:p>
          <a:p>
            <a:pPr eaLnBrk="1" hangingPunct="1">
              <a:buFont typeface="Arial" panose="020B0604020202020204" pitchFamily="34" charset="0"/>
              <a:buNone/>
            </a:pP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Cohesive elements in Abaqus primarily address two classes of problems: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joints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layer with finite thickness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Typically the bulk material properties are known</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a:t>
            </a:r>
            <a:r>
              <a:rPr lang="zh-CN" altLang="en-US" smtClean="0">
                <a:solidFill>
                  <a:srgbClr val="333399"/>
                </a:solidFill>
              </a:rPr>
              <a:t> Delamination</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Adhesive layer of “</a:t>
            </a:r>
            <a:r>
              <a:rPr lang="zh-CN" altLang="en-US" smtClean="0">
                <a:solidFill>
                  <a:srgbClr val="333399"/>
                </a:solidFill>
              </a:rPr>
              <a:t>zero” thickness</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Typically the bulk material properties are not known</a:t>
            </a:r>
            <a:endParaRPr lang="zh-CN" altLang="en-US" smtClean="0">
              <a:solidFill>
                <a:srgbClr val="000000"/>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endParaRPr lang="en-US" alt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088" name="" r:id="rId1" imgW="2540000" imgH="1143000" progId="Equation.KSEE3">
                  <p:embed/>
                </p:oleObj>
              </mc:Choice>
              <mc:Fallback>
                <p:oleObj name="" r:id="rId1" imgW="2540000" imgH="1143000" progId="Equation.KSEE3">
                  <p:embed/>
                  <p:pic>
                    <p:nvPicPr>
                      <p:cNvPr id="0" name="图片 1024"/>
                      <p:cNvPicPr/>
                      <p:nvPr/>
                    </p:nvPicPr>
                    <p:blipFill>
                      <a:blip r:embed="rId2"/>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089" name="" r:id="rId3" imgW="3035300" imgH="1371600" progId="Equation.KSEE3">
                  <p:embed/>
                </p:oleObj>
              </mc:Choice>
              <mc:Fallback>
                <p:oleObj name="" r:id="rId3" imgW="3035300" imgH="1371600" progId="Equation.KSEE3">
                  <p:embed/>
                  <p:pic>
                    <p:nvPicPr>
                      <p:cNvPr id="0" name="图片 1025"/>
                      <p:cNvPicPr/>
                      <p:nvPr/>
                    </p:nvPicPr>
                    <p:blipFill>
                      <a:blip r:embed="rId4"/>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090" name="" r:id="rId5" imgW="1841500" imgH="393700" progId="Equation.KSEE3">
                  <p:embed/>
                </p:oleObj>
              </mc:Choice>
              <mc:Fallback>
                <p:oleObj name="" r:id="rId5" imgW="1841500" imgH="393700" progId="Equation.KSEE3">
                  <p:embed/>
                  <p:pic>
                    <p:nvPicPr>
                      <p:cNvPr id="0" name="图片 2048"/>
                      <p:cNvPicPr/>
                      <p:nvPr/>
                    </p:nvPicPr>
                    <p:blipFill>
                      <a:blip r:embed="rId6"/>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endParaRPr lang="zh-CN" altLang="en-US" sz="1400">
              <a:latin typeface="Times New Roman" panose="02020603050405020304" pitchFamily="18" charset="0"/>
            </a:endParaRP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endParaRPr lang="zh-CN" altLang="en-US" sz="1200">
              <a:latin typeface="Times New Roman" panose="02020603050405020304" pitchFamily="18" charset="0"/>
            </a:endParaRP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endParaRPr lang="zh-CN" altLang="zh-CN" sz="1200">
              <a:latin typeface="Times New Roman" panose="02020603050405020304" pitchFamily="18" charset="0"/>
            </a:endParaRPr>
          </a:p>
        </p:txBody>
      </p:sp>
      <p:pic>
        <p:nvPicPr>
          <p:cNvPr id="8" name="图片 7"/>
          <p:cNvPicPr>
            <a:picLocks noChangeAspect="1"/>
          </p:cNvPicPr>
          <p:nvPr/>
        </p:nvPicPr>
        <p:blipFill>
          <a:blip r:embed="rId7"/>
          <a:stretch>
            <a:fillRect/>
          </a:stretch>
        </p:blipFill>
        <p:spPr>
          <a:xfrm>
            <a:off x="2054225" y="5297170"/>
            <a:ext cx="4652645" cy="647065"/>
          </a:xfrm>
          <a:prstGeom prst="rect">
            <a:avLst/>
          </a:prstGeom>
        </p:spPr>
      </p:pic>
      <p:pic>
        <p:nvPicPr>
          <p:cNvPr id="10" name="图片 9"/>
          <p:cNvPicPr>
            <a:picLocks noChangeAspect="1"/>
          </p:cNvPicPr>
          <p:nvPr/>
        </p:nvPicPr>
        <p:blipFill>
          <a:blip r:embed="rId8"/>
          <a:stretch>
            <a:fillRect/>
          </a:stretch>
        </p:blipFill>
        <p:spPr>
          <a:xfrm>
            <a:off x="2827655" y="6041390"/>
            <a:ext cx="712470" cy="268605"/>
          </a:xfrm>
          <a:prstGeom prst="rect">
            <a:avLst/>
          </a:prstGeom>
        </p:spPr>
      </p:pic>
      <p:pic>
        <p:nvPicPr>
          <p:cNvPr id="12" name="图片 11"/>
          <p:cNvPicPr>
            <a:picLocks noChangeAspect="1"/>
          </p:cNvPicPr>
          <p:nvPr/>
        </p:nvPicPr>
        <p:blipFill>
          <a:blip r:embed="rId9"/>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endParaRPr lang="en-US" altLang="zh-CN" sz="1400">
              <a:latin typeface="Times New Roman" panose="02020603050405020304" pitchFamily="18" charset="0"/>
            </a:endParaRP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endParaRPr lang="en-US" altLang="zh-CN" sz="1800" b="1" dirty="0" smtClean="0">
              <a:latin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1"/>
          <a:stretch>
            <a:fillRect/>
          </a:stretch>
        </p:blipFill>
        <p:spPr>
          <a:xfrm>
            <a:off x="357159" y="2021821"/>
            <a:ext cx="3474506" cy="3206367"/>
          </a:xfrm>
          <a:prstGeom prst="rect">
            <a:avLst/>
          </a:prstGeom>
        </p:spPr>
      </p:pic>
      <p:pic>
        <p:nvPicPr>
          <p:cNvPr id="45" name="图片 11"/>
          <p:cNvPicPr>
            <a:picLocks noChangeAspect="1"/>
          </p:cNvPicPr>
          <p:nvPr/>
        </p:nvPicPr>
        <p:blipFill>
          <a:blip r:embed="rId2"/>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3"/>
          <a:stretch>
            <a:fillRect/>
          </a:stretch>
        </p:blipFill>
        <p:spPr>
          <a:xfrm>
            <a:off x="4649534" y="3606443"/>
            <a:ext cx="1696720" cy="878205"/>
          </a:xfrm>
          <a:prstGeom prst="rect">
            <a:avLst/>
          </a:prstGeom>
        </p:spPr>
      </p:pic>
      <p:pic>
        <p:nvPicPr>
          <p:cNvPr id="48" name="图片 47"/>
          <p:cNvPicPr>
            <a:picLocks noChangeAspect="1"/>
          </p:cNvPicPr>
          <p:nvPr/>
        </p:nvPicPr>
        <p:blipFill>
          <a:blip r:embed="rId4"/>
          <a:stretch>
            <a:fillRect/>
          </a:stretch>
        </p:blipFill>
        <p:spPr>
          <a:xfrm>
            <a:off x="6655276" y="3570372"/>
            <a:ext cx="930275" cy="494665"/>
          </a:xfrm>
          <a:prstGeom prst="rect">
            <a:avLst/>
          </a:prstGeom>
        </p:spPr>
      </p:pic>
      <p:pic>
        <p:nvPicPr>
          <p:cNvPr id="49" name="图片 48"/>
          <p:cNvPicPr>
            <a:picLocks noChangeAspect="1"/>
          </p:cNvPicPr>
          <p:nvPr/>
        </p:nvPicPr>
        <p:blipFill>
          <a:blip r:embed="rId5"/>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53" name="图片 52"/>
          <p:cNvPicPr>
            <a:picLocks noChangeAspect="1"/>
          </p:cNvPicPr>
          <p:nvPr/>
        </p:nvPicPr>
        <p:blipFill>
          <a:blip r:embed="rId6"/>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112" name="" r:id="rId1" imgW="1905000" imgH="457200" progId="Equation.KSEE3">
                  <p:embed/>
                </p:oleObj>
              </mc:Choice>
              <mc:Fallback>
                <p:oleObj name="" r:id="rId1" imgW="1905000" imgH="457200" progId="Equation.KSEE3">
                  <p:embed/>
                  <p:pic>
                    <p:nvPicPr>
                      <p:cNvPr id="0" name="图片 1024"/>
                      <p:cNvPicPr/>
                      <p:nvPr/>
                    </p:nvPicPr>
                    <p:blipFill>
                      <a:blip r:embed="rId2"/>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113" name="" r:id="rId3" imgW="2908300" imgH="939800" progId="Equation.KSEE3">
                  <p:embed/>
                </p:oleObj>
              </mc:Choice>
              <mc:Fallback>
                <p:oleObj name="" r:id="rId3" imgW="2908300" imgH="939800" progId="Equation.KSEE3">
                  <p:embed/>
                  <p:pic>
                    <p:nvPicPr>
                      <p:cNvPr id="0" name="图片 1024"/>
                      <p:cNvPicPr/>
                      <p:nvPr/>
                    </p:nvPicPr>
                    <p:blipFill>
                      <a:blip r:embed="rId4"/>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endParaRPr lang="en-US" altLang="zh-CN"/>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114" name="" r:id="rId5" imgW="2311400" imgH="889000" progId="Equation.KSEE3">
                  <p:embed/>
                </p:oleObj>
              </mc:Choice>
              <mc:Fallback>
                <p:oleObj name="" r:id="rId5" imgW="2311400" imgH="889000" progId="Equation.KSEE3">
                  <p:embed/>
                  <p:pic>
                    <p:nvPicPr>
                      <p:cNvPr id="0" name="图片 2048"/>
                      <p:cNvPicPr/>
                      <p:nvPr/>
                    </p:nvPicPr>
                    <p:blipFill>
                      <a:blip r:embed="rId6"/>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7"/>
          <a:stretch>
            <a:fillRect/>
          </a:stretch>
        </p:blipFill>
        <p:spPr>
          <a:xfrm>
            <a:off x="110490" y="5033010"/>
            <a:ext cx="4537075" cy="1567815"/>
          </a:xfrm>
          <a:prstGeom prst="rect">
            <a:avLst/>
          </a:prstGeom>
        </p:spPr>
      </p:pic>
      <p:pic>
        <p:nvPicPr>
          <p:cNvPr id="43" name="图片 42"/>
          <p:cNvPicPr>
            <a:picLocks noChangeAspect="1"/>
          </p:cNvPicPr>
          <p:nvPr/>
        </p:nvPicPr>
        <p:blipFill>
          <a:blip r:embed="rId8"/>
          <a:stretch>
            <a:fillRect/>
          </a:stretch>
        </p:blipFill>
        <p:spPr>
          <a:xfrm>
            <a:off x="495935" y="1704975"/>
            <a:ext cx="1894840" cy="1082040"/>
          </a:xfrm>
          <a:prstGeom prst="rect">
            <a:avLst/>
          </a:prstGeom>
        </p:spPr>
      </p:pic>
      <p:pic>
        <p:nvPicPr>
          <p:cNvPr id="44" name="图片 43"/>
          <p:cNvPicPr>
            <a:picLocks noChangeAspect="1"/>
          </p:cNvPicPr>
          <p:nvPr/>
        </p:nvPicPr>
        <p:blipFill>
          <a:blip r:embed="rId9"/>
          <a:stretch>
            <a:fillRect/>
          </a:stretch>
        </p:blipFill>
        <p:spPr>
          <a:xfrm>
            <a:off x="2842895" y="1636395"/>
            <a:ext cx="1159510" cy="694055"/>
          </a:xfrm>
          <a:prstGeom prst="rect">
            <a:avLst/>
          </a:prstGeom>
        </p:spPr>
      </p:pic>
      <p:pic>
        <p:nvPicPr>
          <p:cNvPr id="45" name="图片 44"/>
          <p:cNvPicPr>
            <a:picLocks noChangeAspect="1"/>
          </p:cNvPicPr>
          <p:nvPr/>
        </p:nvPicPr>
        <p:blipFill>
          <a:blip r:embed="rId10"/>
          <a:stretch>
            <a:fillRect/>
          </a:stretch>
        </p:blipFill>
        <p:spPr>
          <a:xfrm>
            <a:off x="2782570" y="2330450"/>
            <a:ext cx="1280160" cy="688340"/>
          </a:xfrm>
          <a:prstGeom prst="rect">
            <a:avLst/>
          </a:prstGeom>
        </p:spPr>
      </p:pic>
      <p:pic>
        <p:nvPicPr>
          <p:cNvPr id="46" name="图片 45"/>
          <p:cNvPicPr>
            <a:picLocks noChangeAspect="1"/>
          </p:cNvPicPr>
          <p:nvPr/>
        </p:nvPicPr>
        <p:blipFill>
          <a:blip r:embed="rId11"/>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endParaRPr lang="zh-CN" altLang="en-US" dirty="0"/>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endParaRPr lang="zh-CN" altLang="en-US" sz="1800" dirty="0">
                        <a:solidFill>
                          <a:schemeClr val="tx1"/>
                        </a:solidFill>
                        <a:sym typeface="+mn-ea"/>
                      </a:endParaRP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endParaRPr lang="zh-CN" altLang="en-US" sz="1800">
                        <a:solidFill>
                          <a:schemeClr val="tx1"/>
                        </a:solidFill>
                        <a:sym typeface="+mn-ea"/>
                      </a:endParaRP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endParaRPr lang="zh-CN" altLang="en-US" sz="1400" dirty="0">
                        <a:sym typeface="+mn-ea"/>
                      </a:endParaRP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endParaRPr lang="zh-CN" altLang="en-US" sz="1400"/>
                    </a:p>
                  </a:txBody>
                  <a:tcPr>
                    <a:solidFill>
                      <a:schemeClr val="tx2">
                        <a:lumMod val="40000"/>
                        <a:lumOff val="60000"/>
                      </a:schemeClr>
                    </a:solidFill>
                  </a:tcPr>
                </a:tc>
              </a:tr>
              <a:tr h="1104265">
                <a:tc>
                  <a:txBody>
                    <a:bodyPr/>
                    <a:lstStyle/>
                    <a:p>
                      <a:pPr algn="l">
                        <a:buNone/>
                      </a:pPr>
                      <a:r>
                        <a:rPr lang="zh-CN" altLang="en-US" sz="1400"/>
                        <a:t>折减系数的不确定</a:t>
                      </a:r>
                      <a:endParaRPr lang="zh-CN" altLang="en-US" sz="1400"/>
                    </a:p>
                  </a:txBody>
                  <a:tcPr>
                    <a:solidFill>
                      <a:schemeClr val="tx2">
                        <a:lumMod val="40000"/>
                        <a:lumOff val="60000"/>
                      </a:schemeClr>
                    </a:solidFill>
                  </a:tcPr>
                </a:tc>
                <a:tc>
                  <a:txBody>
                    <a:bodyPr/>
                    <a:lstStyle/>
                    <a:p>
                      <a:pPr algn="l">
                        <a:buNone/>
                      </a:pPr>
                      <a:r>
                        <a:rPr lang="zh-CN" altLang="en-US" sz="1400"/>
                        <a:t>所有使用参数均可测量得到</a:t>
                      </a:r>
                      <a:endParaRPr lang="zh-CN" altLang="en-US" sz="1400"/>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endParaRPr lang="zh-CN" altLang="en-US" sz="1400">
                        <a:sym typeface="+mn-ea"/>
                      </a:endParaRP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endParaRPr lang="zh-CN" altLang="en-US" sz="1400" dirty="0">
                        <a:sym typeface="+mn-ea"/>
                      </a:endParaRP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2"/>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endParaRPr lang="en-US" altLang="zh-CN" sz="10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1"/>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2"/>
          <a:stretch>
            <a:fillRect/>
          </a:stretch>
        </p:blipFill>
        <p:spPr>
          <a:xfrm>
            <a:off x="356934" y="1904643"/>
            <a:ext cx="1696720" cy="878205"/>
          </a:xfrm>
          <a:prstGeom prst="rect">
            <a:avLst/>
          </a:prstGeom>
        </p:spPr>
      </p:pic>
      <p:pic>
        <p:nvPicPr>
          <p:cNvPr id="38" name="图片 37"/>
          <p:cNvPicPr>
            <a:picLocks noChangeAspect="1"/>
          </p:cNvPicPr>
          <p:nvPr/>
        </p:nvPicPr>
        <p:blipFill>
          <a:blip r:embed="rId3"/>
          <a:stretch>
            <a:fillRect/>
          </a:stretch>
        </p:blipFill>
        <p:spPr>
          <a:xfrm>
            <a:off x="2649061" y="1904132"/>
            <a:ext cx="930275" cy="494665"/>
          </a:xfrm>
          <a:prstGeom prst="rect">
            <a:avLst/>
          </a:prstGeom>
        </p:spPr>
      </p:pic>
      <p:pic>
        <p:nvPicPr>
          <p:cNvPr id="39" name="图片 38"/>
          <p:cNvPicPr>
            <a:picLocks noChangeAspect="1"/>
          </p:cNvPicPr>
          <p:nvPr/>
        </p:nvPicPr>
        <p:blipFill>
          <a:blip r:embed="rId4"/>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6" name="图片 5"/>
          <p:cNvPicPr>
            <a:picLocks noChangeAspect="1"/>
          </p:cNvPicPr>
          <p:nvPr/>
        </p:nvPicPr>
        <p:blipFill>
          <a:blip r:embed="rId5"/>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endParaRPr lang="zh-CN" altLang="en-US" sz="1000" dirty="0"/>
          </a:p>
          <a:p>
            <a:r>
              <a:rPr lang="zh-CN" altLang="en-US" sz="1000" dirty="0"/>
              <a:t>Reinforced Cutout Based on CDM</a:t>
            </a:r>
            <a:endParaRPr lang="zh-CN" altLang="en-US" sz="1000" dirty="0"/>
          </a:p>
          <a:p>
            <a:r>
              <a:rPr lang="zh-CN" altLang="en-US" sz="1000" dirty="0"/>
              <a:t>Wang Wenzhi，Wan Xiaopeng，Yao Liaojun</a:t>
            </a:r>
            <a:endParaRPr lang="zh-CN" altLang="en-US" sz="1000" dirty="0"/>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6"/>
          <a:stretch>
            <a:fillRect/>
          </a:stretch>
        </p:blipFill>
        <p:spPr>
          <a:xfrm>
            <a:off x="5011420" y="4476750"/>
            <a:ext cx="1929765" cy="1710690"/>
          </a:xfrm>
          <a:prstGeom prst="rect">
            <a:avLst/>
          </a:prstGeom>
        </p:spPr>
      </p:pic>
      <p:pic>
        <p:nvPicPr>
          <p:cNvPr id="13" name="图片 12"/>
          <p:cNvPicPr>
            <a:picLocks noChangeAspect="1"/>
          </p:cNvPicPr>
          <p:nvPr/>
        </p:nvPicPr>
        <p:blipFill>
          <a:blip r:embed="rId7"/>
          <a:stretch>
            <a:fillRect/>
          </a:stretch>
        </p:blipFill>
        <p:spPr>
          <a:xfrm>
            <a:off x="4446905" y="1884680"/>
            <a:ext cx="3345815" cy="534670"/>
          </a:xfrm>
          <a:prstGeom prst="rect">
            <a:avLst/>
          </a:prstGeom>
        </p:spPr>
      </p:pic>
      <p:pic>
        <p:nvPicPr>
          <p:cNvPr id="21" name="图片 20"/>
          <p:cNvPicPr>
            <a:picLocks noChangeAspect="1"/>
          </p:cNvPicPr>
          <p:nvPr/>
        </p:nvPicPr>
        <p:blipFill>
          <a:blip r:embed="rId8"/>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9"/>
          <a:stretch>
            <a:fillRect/>
          </a:stretch>
        </p:blipFill>
        <p:spPr>
          <a:xfrm>
            <a:off x="4217035" y="3148330"/>
            <a:ext cx="2416175" cy="1318260"/>
          </a:xfrm>
          <a:prstGeom prst="rect">
            <a:avLst/>
          </a:prstGeom>
        </p:spPr>
      </p:pic>
      <p:pic>
        <p:nvPicPr>
          <p:cNvPr id="31" name="图片 30"/>
          <p:cNvPicPr>
            <a:picLocks noChangeAspect="1"/>
          </p:cNvPicPr>
          <p:nvPr/>
        </p:nvPicPr>
        <p:blipFill>
          <a:blip r:embed="rId10"/>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endParaRPr lang="zh-CN" altLang="en-US" sz="100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11982</Words>
  <Application>WPS 演示</Application>
  <PresentationFormat>全屏显示(4:3)</PresentationFormat>
  <Paragraphs>1053</Paragraphs>
  <Slides>27</Slides>
  <Notes>24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12</vt:i4>
      </vt:variant>
      <vt:variant>
        <vt:lpstr>幻灯片标题</vt:lpstr>
      </vt:variant>
      <vt:variant>
        <vt:i4>27</vt:i4>
      </vt:variant>
    </vt:vector>
  </HeadingPairs>
  <TitlesOfParts>
    <vt:vector size="50" baseType="lpstr">
      <vt:lpstr>Arial</vt:lpstr>
      <vt:lpstr>宋体</vt:lpstr>
      <vt:lpstr>Wingdings</vt:lpstr>
      <vt:lpstr>黑体</vt:lpstr>
      <vt:lpstr>Garamond</vt:lpstr>
      <vt:lpstr>楷体</vt:lpstr>
      <vt:lpstr>Times New Roman</vt:lpstr>
      <vt:lpstr>微软雅黑</vt:lpstr>
      <vt:lpstr>Arial Unicode MS</vt:lpstr>
      <vt:lpstr>Calibri</vt:lpstr>
      <vt:lpstr>Edge</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lenovo</cp:lastModifiedBy>
  <cp:revision>1582</cp:revision>
  <cp:lastPrinted>2113-01-01T00:00:00Z</cp:lastPrinted>
  <dcterms:created xsi:type="dcterms:W3CDTF">2113-01-01T00:00:00Z</dcterms:created>
  <dcterms:modified xsi:type="dcterms:W3CDTF">2018-01-05T16:45:24Z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